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54" d="100"/>
          <a:sy n="54" d="100"/>
        </p:scale>
        <p:origin x="64" y="4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F68E2-58F2-4D09-BE8B-E3BD06533059}" type="datetimeFigureOut">
              <a:rPr lang="en-US" dirty="0"/>
              <a:t>2/11/2015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2D6473-DF6D-4702-B328-E0DD40540A4E}" type="datetimeFigureOut">
              <a:rPr lang="en-US" dirty="0"/>
              <a:t>2/11/2015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6F7E3A-B166-407D-9866-32884E7D5B37}" type="datetimeFigureOut">
              <a:rPr lang="en-US" dirty="0"/>
              <a:t>2/11/2015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FC5F6-F338-4AE4-BB23-26385BCFC423}" type="datetimeFigureOut">
              <a:rPr lang="en-US" dirty="0"/>
              <a:t>2/11/2015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3E31D-E2AB-40D1-8B51-AFA5AFEF393A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EBB0C4-6273-4C6E-B9BD-2EDC30F1CD52}" type="datetimeFigureOut">
              <a:rPr lang="en-US" dirty="0"/>
              <a:t>2/11/2015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AB4D41-86C1-4908-B66A-0B50CEB3BF29}" type="datetimeFigureOut">
              <a:rPr lang="en-US" dirty="0"/>
              <a:t>2/11/2015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426E2C-56C1-4E0D-A793-0088A7FDD37E}" type="datetimeFigureOut">
              <a:rPr lang="en-US" dirty="0"/>
              <a:t>2/11/2015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C39B41-D8B5-4052-B551-9B5525EAA8B6}" type="datetimeFigureOut">
              <a:rPr lang="en-US" dirty="0"/>
              <a:t>2/11/2015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94136C-8742-45B2-AF27-D93DF72833A9}" type="datetimeFigureOut">
              <a:rPr lang="en-US" dirty="0"/>
              <a:t>2/11/2015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32ABBEA6-7C60-4B02-AE87-00D78D8422AF}" type="datetimeFigureOut">
              <a:rPr lang="en-US" dirty="0"/>
              <a:t>2/11/2015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CAD897-D46E-4AD2-BD9B-49DD3E640873}" type="datetimeFigureOut">
              <a:rPr lang="en-US" dirty="0"/>
              <a:t>2/11/2015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98624D31-43A5-475A-80CF-332C9F6DCF35}" type="datetimeFigureOut">
              <a:rPr lang="en-US" dirty="0"/>
              <a:t>2/11/2015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601157" y="142043"/>
            <a:ext cx="740619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chemeClr val="bg2">
                    <a:lumMod val="50000"/>
                  </a:schemeClr>
                </a:solidFill>
                <a:latin typeface="Century Gothic" panose="020B0502020202020204" pitchFamily="34" charset="0"/>
              </a:rPr>
              <a:t>Welcome to </a:t>
            </a:r>
            <a:r>
              <a:rPr lang="en-US" sz="3200" b="1" dirty="0" err="1" smtClean="0">
                <a:solidFill>
                  <a:schemeClr val="bg2">
                    <a:lumMod val="50000"/>
                  </a:schemeClr>
                </a:solidFill>
                <a:latin typeface="Century Gothic" panose="020B0502020202020204" pitchFamily="34" charset="0"/>
              </a:rPr>
              <a:t>SasView</a:t>
            </a:r>
            <a:r>
              <a:rPr lang="en-US" sz="3200" b="1" dirty="0" smtClean="0">
                <a:solidFill>
                  <a:schemeClr val="bg2">
                    <a:lumMod val="50000"/>
                  </a:schemeClr>
                </a:solidFill>
                <a:latin typeface="Century Gothic" panose="020B0502020202020204" pitchFamily="34" charset="0"/>
              </a:rPr>
              <a:t> Code Camp III</a:t>
            </a:r>
            <a:endParaRPr lang="en-US" sz="3200" b="1" dirty="0">
              <a:solidFill>
                <a:schemeClr val="bg2">
                  <a:lumMod val="50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663301" y="2024109"/>
            <a:ext cx="6750309" cy="29546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Getting started: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Where we are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Some news about changes already before we start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Work Packages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Schedule of camp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Planning exercise for Monday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GOALS for THIS code camp and getting organized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/>
          </a:p>
        </p:txBody>
      </p:sp>
      <p:cxnSp>
        <p:nvCxnSpPr>
          <p:cNvPr id="7" name="Straight Connector 6"/>
          <p:cNvCxnSpPr/>
          <p:nvPr/>
        </p:nvCxnSpPr>
        <p:spPr>
          <a:xfrm>
            <a:off x="947989" y="984323"/>
            <a:ext cx="10573304" cy="0"/>
          </a:xfrm>
          <a:prstGeom prst="line">
            <a:avLst/>
          </a:prstGeom>
          <a:ln w="635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96558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373514" y="124288"/>
            <a:ext cx="504657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err="1" smtClean="0">
                <a:solidFill>
                  <a:schemeClr val="bg2">
                    <a:lumMod val="50000"/>
                  </a:schemeClr>
                </a:solidFill>
                <a:latin typeface="Century Gothic" panose="020B0502020202020204" pitchFamily="34" charset="0"/>
              </a:rPr>
              <a:t>SasView</a:t>
            </a:r>
            <a:r>
              <a:rPr lang="en-US" sz="3200" b="1" dirty="0" smtClean="0">
                <a:solidFill>
                  <a:schemeClr val="bg2">
                    <a:lumMod val="50000"/>
                  </a:schemeClr>
                </a:solidFill>
                <a:latin typeface="Century Gothic" panose="020B0502020202020204" pitchFamily="34" charset="0"/>
              </a:rPr>
              <a:t>: Where are we?</a:t>
            </a:r>
            <a:endParaRPr lang="en-US" sz="3200" b="1" dirty="0">
              <a:solidFill>
                <a:schemeClr val="bg2">
                  <a:lumMod val="50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47989" y="1259584"/>
            <a:ext cx="7338804" cy="390876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2400" b="1" dirty="0" smtClean="0"/>
          </a:p>
          <a:p>
            <a:r>
              <a:rPr lang="en-US" sz="2800" b="1" dirty="0" smtClean="0"/>
              <a:t>Increasing uptake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ILL users, ISIS users, </a:t>
            </a:r>
            <a:r>
              <a:rPr lang="en-US" sz="2000" dirty="0" err="1" smtClean="0"/>
              <a:t>Ansto</a:t>
            </a:r>
            <a:r>
              <a:rPr lang="en-US" sz="2000" dirty="0" smtClean="0"/>
              <a:t> users, NIST users and others …. but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Lab </a:t>
            </a:r>
            <a:r>
              <a:rPr lang="en-US" sz="2000" dirty="0" err="1" smtClean="0"/>
              <a:t>saxs</a:t>
            </a:r>
            <a:r>
              <a:rPr lang="en-US" sz="2000" dirty="0" smtClean="0"/>
              <a:t> users apparently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“random” users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Download of RELEASE version &gt;2700 this past year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63% Windows …. 5 download for Android?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Some workshops using one download + install from stick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Most heavy users taking from Jenkins – NOT COUNTED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Horizon 2020 in European framework pending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dirty="0" smtClean="0"/>
          </a:p>
        </p:txBody>
      </p:sp>
      <p:cxnSp>
        <p:nvCxnSpPr>
          <p:cNvPr id="6" name="Straight Connector 5"/>
          <p:cNvCxnSpPr/>
          <p:nvPr/>
        </p:nvCxnSpPr>
        <p:spPr>
          <a:xfrm>
            <a:off x="947989" y="984323"/>
            <a:ext cx="10573304" cy="0"/>
          </a:xfrm>
          <a:prstGeom prst="line">
            <a:avLst/>
          </a:prstGeom>
          <a:ln w="635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 flipH="1">
            <a:off x="7747000" y="1866900"/>
            <a:ext cx="1231900" cy="304800"/>
          </a:xfrm>
          <a:prstGeom prst="straightConnector1">
            <a:avLst/>
          </a:prstGeom>
          <a:ln w="38100">
            <a:headEnd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flipH="1">
            <a:off x="5080000" y="2895600"/>
            <a:ext cx="3898900" cy="838200"/>
          </a:xfrm>
          <a:prstGeom prst="straightConnector1">
            <a:avLst/>
          </a:prstGeom>
          <a:ln w="38100">
            <a:headEnd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 flipH="1">
            <a:off x="9182099" y="2578100"/>
            <a:ext cx="18288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dirty="0" smtClean="0">
                <a:solidFill>
                  <a:srgbClr val="FF0000"/>
                </a:solidFill>
              </a:rPr>
              <a:t>Problem area</a:t>
            </a:r>
            <a:endParaRPr lang="en-US" sz="2200" b="1" dirty="0">
              <a:solidFill>
                <a:srgbClr val="FF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 flipH="1">
            <a:off x="9080499" y="1651456"/>
            <a:ext cx="18288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dirty="0" smtClean="0">
                <a:solidFill>
                  <a:srgbClr val="FF0000"/>
                </a:solidFill>
              </a:rPr>
              <a:t>Problem area</a:t>
            </a:r>
            <a:endParaRPr lang="en-US" sz="2200" b="1" dirty="0">
              <a:solidFill>
                <a:srgbClr val="FF0000"/>
              </a:solidFill>
            </a:endParaRPr>
          </a:p>
        </p:txBody>
      </p:sp>
      <p:grpSp>
        <p:nvGrpSpPr>
          <p:cNvPr id="17" name="Group 16"/>
          <p:cNvGrpSpPr/>
          <p:nvPr/>
        </p:nvGrpSpPr>
        <p:grpSpPr>
          <a:xfrm>
            <a:off x="616090" y="5002568"/>
            <a:ext cx="10185399" cy="1055457"/>
            <a:chOff x="616090" y="5002568"/>
            <a:chExt cx="10185399" cy="1055457"/>
          </a:xfrm>
        </p:grpSpPr>
        <p:sp>
          <p:nvSpPr>
            <p:cNvPr id="16" name="Rounded Rectangle 15"/>
            <p:cNvSpPr/>
            <p:nvPr/>
          </p:nvSpPr>
          <p:spPr>
            <a:xfrm>
              <a:off x="616090" y="5002568"/>
              <a:ext cx="10185399" cy="1055457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723900" y="5053243"/>
              <a:ext cx="9969781" cy="95410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800" dirty="0" smtClean="0"/>
                <a:t>NOW at a crossroads – </a:t>
              </a:r>
            </a:p>
            <a:p>
              <a:r>
                <a:rPr lang="en-US" sz="2800" dirty="0" smtClean="0"/>
                <a:t>Need to become more disciplined and professional in our approach</a:t>
              </a:r>
              <a:endParaRPr lang="en-US" sz="2800" dirty="0"/>
            </a:p>
          </p:txBody>
        </p:sp>
      </p:grpSp>
    </p:spTree>
    <p:extLst>
      <p:ext uri="{BB962C8B-B14F-4D97-AF65-F5344CB8AC3E}">
        <p14:creationId xmlns:p14="http://schemas.microsoft.com/office/powerpoint/2010/main" val="9600126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449464" y="244792"/>
            <a:ext cx="1024030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err="1" smtClean="0">
                <a:solidFill>
                  <a:schemeClr val="bg2">
                    <a:lumMod val="50000"/>
                  </a:schemeClr>
                </a:solidFill>
                <a:latin typeface="Century Gothic" panose="020B0502020202020204" pitchFamily="34" charset="0"/>
              </a:rPr>
              <a:t>SasView</a:t>
            </a:r>
            <a:r>
              <a:rPr lang="en-US" sz="3200" b="1" dirty="0" smtClean="0">
                <a:solidFill>
                  <a:schemeClr val="bg2">
                    <a:lumMod val="50000"/>
                  </a:schemeClr>
                </a:solidFill>
                <a:latin typeface="Century Gothic" panose="020B0502020202020204" pitchFamily="34" charset="0"/>
              </a:rPr>
              <a:t>: Work done in preparation for code camp</a:t>
            </a:r>
            <a:endParaRPr lang="en-US" sz="3200" b="1" dirty="0">
              <a:solidFill>
                <a:schemeClr val="bg2">
                  <a:lumMod val="50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47989" y="1688209"/>
            <a:ext cx="604197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b="1" dirty="0" smtClean="0"/>
              <a:t>SANS to SAS finish (we think) – Jeff K.</a:t>
            </a:r>
            <a:endParaRPr lang="en-US" dirty="0" smtClean="0"/>
          </a:p>
        </p:txBody>
      </p:sp>
      <p:cxnSp>
        <p:nvCxnSpPr>
          <p:cNvPr id="6" name="Straight Connector 5"/>
          <p:cNvCxnSpPr/>
          <p:nvPr/>
        </p:nvCxnSpPr>
        <p:spPr>
          <a:xfrm>
            <a:off x="947989" y="984323"/>
            <a:ext cx="10573304" cy="0"/>
          </a:xfrm>
          <a:prstGeom prst="line">
            <a:avLst/>
          </a:prstGeom>
          <a:ln w="635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947989" y="2307334"/>
            <a:ext cx="11226087" cy="123110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b="1" dirty="0" smtClean="0"/>
              <a:t>Wx3.0 builds on DMSC machines now primary build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800" b="1" dirty="0" smtClean="0"/>
              <a:t>All new commits should build against Wx3.0 (or you’ve broken trunk)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b="1" dirty="0" smtClean="0"/>
              <a:t>(will try to keep UTK as mirror for now)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947989" y="3634345"/>
            <a:ext cx="9203160" cy="13542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b="1" dirty="0" smtClean="0"/>
              <a:t>Move to </a:t>
            </a:r>
            <a:r>
              <a:rPr lang="en-US" sz="2800" b="1" dirty="0" err="1" smtClean="0"/>
              <a:t>Github</a:t>
            </a:r>
            <a:r>
              <a:rPr lang="en-US" sz="2800" b="1" dirty="0" smtClean="0"/>
              <a:t> complete … .means work to start up but …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b="1" dirty="0" smtClean="0"/>
              <a:t>Get account and give name to Andrew Jackson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b="1" dirty="0" smtClean="0"/>
              <a:t>If using eclipse will need to download and install ….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b="1" dirty="0" smtClean="0"/>
              <a:t>Point eclipse to </a:t>
            </a:r>
            <a:r>
              <a:rPr lang="en-US" b="1" dirty="0" err="1" smtClean="0"/>
              <a:t>github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9400848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485090" y="29783"/>
            <a:ext cx="1024030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err="1" smtClean="0">
                <a:solidFill>
                  <a:schemeClr val="bg2">
                    <a:lumMod val="50000"/>
                  </a:schemeClr>
                </a:solidFill>
                <a:latin typeface="Century Gothic" panose="020B0502020202020204" pitchFamily="34" charset="0"/>
              </a:rPr>
              <a:t>SasView</a:t>
            </a:r>
            <a:r>
              <a:rPr lang="en-US" sz="3200" b="1" dirty="0" smtClean="0">
                <a:solidFill>
                  <a:schemeClr val="bg2">
                    <a:lumMod val="50000"/>
                  </a:schemeClr>
                </a:solidFill>
                <a:latin typeface="Century Gothic" panose="020B0502020202020204" pitchFamily="34" charset="0"/>
              </a:rPr>
              <a:t>: Work done in preparation for code camp</a:t>
            </a:r>
            <a:endParaRPr lang="en-US" sz="3200" b="1" dirty="0">
              <a:solidFill>
                <a:schemeClr val="bg2">
                  <a:lumMod val="50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265898" y="855325"/>
            <a:ext cx="6002605" cy="542712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Aft>
                <a:spcPts val="800"/>
              </a:spcAft>
            </a:pPr>
            <a:r>
              <a:rPr lang="en-US" sz="2800" b="1" dirty="0" smtClean="0"/>
              <a:t>All tickets moved into “work packages”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dirty="0" err="1" smtClean="0"/>
              <a:t>SasView</a:t>
            </a:r>
            <a:r>
              <a:rPr lang="en-US" sz="2400" dirty="0" smtClean="0"/>
              <a:t> </a:t>
            </a:r>
            <a:r>
              <a:rPr lang="en-US" sz="2400" dirty="0"/>
              <a:t>Bug Fixing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dirty="0" err="1" smtClean="0"/>
              <a:t>SasModels</a:t>
            </a:r>
            <a:r>
              <a:rPr lang="en-US" sz="2400" dirty="0" smtClean="0"/>
              <a:t> </a:t>
            </a:r>
            <a:r>
              <a:rPr lang="en-US" sz="2400" dirty="0"/>
              <a:t>New Model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dirty="0" err="1"/>
              <a:t>SasModels</a:t>
            </a:r>
            <a:r>
              <a:rPr lang="en-US" sz="2400" dirty="0"/>
              <a:t> Redesign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dirty="0" err="1" smtClean="0"/>
              <a:t>SasView</a:t>
            </a:r>
            <a:r>
              <a:rPr lang="en-US" sz="2400" dirty="0" smtClean="0"/>
              <a:t> </a:t>
            </a:r>
            <a:r>
              <a:rPr lang="en-US" sz="2400" dirty="0"/>
              <a:t>Documentation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dirty="0" err="1"/>
              <a:t>SasView</a:t>
            </a:r>
            <a:r>
              <a:rPr lang="en-US" sz="2400" dirty="0"/>
              <a:t> Fitting Redesign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SESANS integration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dirty="0" err="1" smtClean="0"/>
              <a:t>SasView</a:t>
            </a:r>
            <a:r>
              <a:rPr lang="en-US" sz="2400" dirty="0" smtClean="0"/>
              <a:t> </a:t>
            </a:r>
            <a:r>
              <a:rPr lang="en-US" sz="2400" dirty="0"/>
              <a:t>Framework Enhancements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dirty="0" err="1"/>
              <a:t>SasView</a:t>
            </a:r>
            <a:r>
              <a:rPr lang="en-US" sz="2400" dirty="0"/>
              <a:t> GUI Redesign 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dirty="0" err="1"/>
              <a:t>SasView</a:t>
            </a:r>
            <a:r>
              <a:rPr lang="en-US" sz="2400" dirty="0"/>
              <a:t> QA and testing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dirty="0"/>
              <a:t>Plotting/Graphing Enhancements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dirty="0"/>
              <a:t>Reporting Enhancements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Saving </a:t>
            </a:r>
            <a:r>
              <a:rPr lang="en-US" sz="2400" dirty="0"/>
              <a:t>State Enhancements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dirty="0" err="1"/>
              <a:t>SasView</a:t>
            </a:r>
            <a:r>
              <a:rPr lang="en-US" sz="2400" dirty="0"/>
              <a:t> Admin</a:t>
            </a:r>
            <a:r>
              <a:rPr lang="en-US" sz="2400" b="1" dirty="0"/>
              <a:t> </a:t>
            </a:r>
            <a:endParaRPr lang="en-US" sz="2400" b="1" dirty="0" smtClean="0"/>
          </a:p>
        </p:txBody>
      </p:sp>
      <p:cxnSp>
        <p:nvCxnSpPr>
          <p:cNvPr id="6" name="Straight Connector 5"/>
          <p:cNvCxnSpPr/>
          <p:nvPr/>
        </p:nvCxnSpPr>
        <p:spPr>
          <a:xfrm>
            <a:off x="1152090" y="734941"/>
            <a:ext cx="10573304" cy="0"/>
          </a:xfrm>
          <a:prstGeom prst="line">
            <a:avLst/>
          </a:prstGeom>
          <a:ln w="635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23238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/>
          <p:cNvSpPr/>
          <p:nvPr/>
        </p:nvSpPr>
        <p:spPr>
          <a:xfrm>
            <a:off x="763480" y="3719745"/>
            <a:ext cx="3293615" cy="585926"/>
          </a:xfrm>
          <a:prstGeom prst="ellipse">
            <a:avLst/>
          </a:prstGeom>
          <a:noFill/>
          <a:ln w="762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233614" y="1592959"/>
            <a:ext cx="11760118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b="1" dirty="0" smtClean="0"/>
              <a:t>Today expect real work to start after lunch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b="1" dirty="0" smtClean="0"/>
              <a:t>Sunday is set as relatively flexible with a suggestion for outing in morning and coding in afternoon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b="1" dirty="0" smtClean="0"/>
              <a:t>Monday Trip to ESS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b="1" dirty="0" smtClean="0"/>
              <a:t>Visit ESS in morning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b="1" dirty="0" smtClean="0"/>
              <a:t>Lunch</a:t>
            </a:r>
            <a:r>
              <a:rPr lang="en-US" sz="2400" b="1" dirty="0"/>
              <a:t> </a:t>
            </a:r>
            <a:r>
              <a:rPr lang="en-US" sz="2400" b="1" dirty="0" smtClean="0"/>
              <a:t>in Lund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b="1" dirty="0" err="1" smtClean="0"/>
              <a:t>Roadmapping</a:t>
            </a:r>
            <a:r>
              <a:rPr lang="en-US" sz="2400" b="1" dirty="0" smtClean="0"/>
              <a:t> exercise!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b="1" dirty="0" smtClean="0"/>
              <a:t>Every full day of coding use ~1/2 after lunch to discuss progress/issues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973339" y="159067"/>
            <a:ext cx="869821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chemeClr val="bg2">
                    <a:lumMod val="50000"/>
                  </a:schemeClr>
                </a:solidFill>
                <a:latin typeface="Century Gothic" panose="020B0502020202020204" pitchFamily="34" charset="0"/>
              </a:rPr>
              <a:t>code camp schedule: updated on the wiki</a:t>
            </a:r>
            <a:endParaRPr lang="en-US" sz="3200" b="1" dirty="0">
              <a:solidFill>
                <a:schemeClr val="bg2">
                  <a:lumMod val="50000"/>
                </a:schemeClr>
              </a:solidFill>
              <a:latin typeface="Century Gothic" panose="020B0502020202020204" pitchFamily="34" charset="0"/>
            </a:endParaRPr>
          </a:p>
        </p:txBody>
      </p:sp>
      <p:cxnSp>
        <p:nvCxnSpPr>
          <p:cNvPr id="6" name="Straight Connector 5"/>
          <p:cNvCxnSpPr/>
          <p:nvPr/>
        </p:nvCxnSpPr>
        <p:spPr>
          <a:xfrm>
            <a:off x="947989" y="984323"/>
            <a:ext cx="10573304" cy="0"/>
          </a:xfrm>
          <a:prstGeom prst="line">
            <a:avLst/>
          </a:prstGeom>
          <a:ln w="635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>
            <a:off x="4970163" y="3258080"/>
            <a:ext cx="328606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00B0F0"/>
                </a:solidFill>
              </a:rPr>
              <a:t>Start thinking about this</a:t>
            </a:r>
            <a:endParaRPr lang="en-US" sz="2400" b="1" dirty="0">
              <a:solidFill>
                <a:srgbClr val="00B0F0"/>
              </a:solidFill>
            </a:endParaRPr>
          </a:p>
        </p:txBody>
      </p:sp>
      <p:cxnSp>
        <p:nvCxnSpPr>
          <p:cNvPr id="10" name="Straight Arrow Connector 9"/>
          <p:cNvCxnSpPr/>
          <p:nvPr/>
        </p:nvCxnSpPr>
        <p:spPr>
          <a:xfrm flipV="1">
            <a:off x="4130427" y="3567285"/>
            <a:ext cx="913068" cy="408374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1729973" y="5432461"/>
            <a:ext cx="876740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00B0F0"/>
                </a:solidFill>
              </a:rPr>
              <a:t>Schedule should be considered flexible to meet the needs</a:t>
            </a:r>
            <a:endParaRPr lang="en-US" sz="2800" b="1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1051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1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-238825" y="1134453"/>
            <a:ext cx="11760118" cy="54476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 fontAlgn="base"/>
            <a:r>
              <a:rPr lang="en-US" dirty="0" smtClean="0"/>
              <a:t>SHORT </a:t>
            </a:r>
            <a:r>
              <a:rPr lang="en-US" dirty="0"/>
              <a:t>term (FOR THIS RELEASE?)</a:t>
            </a:r>
          </a:p>
          <a:p>
            <a:pPr lvl="2" fontAlgn="base"/>
            <a:r>
              <a:rPr lang="en-US" dirty="0"/>
              <a:t>New </a:t>
            </a:r>
            <a:r>
              <a:rPr lang="en-US" dirty="0" err="1"/>
              <a:t>sasmodels</a:t>
            </a:r>
            <a:r>
              <a:rPr lang="en-US" dirty="0"/>
              <a:t> interface to </a:t>
            </a:r>
            <a:r>
              <a:rPr lang="en-US" dirty="0" err="1"/>
              <a:t>sasview</a:t>
            </a:r>
            <a:endParaRPr lang="en-US" dirty="0"/>
          </a:p>
          <a:p>
            <a:pPr lvl="2" fontAlgn="base"/>
            <a:r>
              <a:rPr lang="en-US" dirty="0"/>
              <a:t>PARK replaced with BUMPS properly finished</a:t>
            </a:r>
          </a:p>
          <a:p>
            <a:pPr lvl="2" fontAlgn="base"/>
            <a:r>
              <a:rPr lang="en-US" dirty="0"/>
              <a:t>Major bugs fixes (</a:t>
            </a:r>
            <a:r>
              <a:rPr lang="en-US" dirty="0" err="1"/>
              <a:t>alsos</a:t>
            </a:r>
            <a:r>
              <a:rPr lang="en-US" dirty="0"/>
              <a:t> as many minors as possible)</a:t>
            </a:r>
          </a:p>
          <a:p>
            <a:pPr lvl="2" fontAlgn="base"/>
            <a:r>
              <a:rPr lang="en-US" dirty="0"/>
              <a:t>Documentation</a:t>
            </a:r>
          </a:p>
          <a:p>
            <a:pPr lvl="2" fontAlgn="base"/>
            <a:r>
              <a:rPr lang="en-US" dirty="0"/>
              <a:t>Robustness</a:t>
            </a:r>
          </a:p>
          <a:p>
            <a:pPr lvl="1" fontAlgn="base"/>
            <a:r>
              <a:rPr lang="en-US" dirty="0"/>
              <a:t>Mid term</a:t>
            </a:r>
          </a:p>
          <a:p>
            <a:pPr lvl="2" fontAlgn="base"/>
            <a:r>
              <a:rPr lang="en-US" dirty="0"/>
              <a:t>Completely separate GUI from UI</a:t>
            </a:r>
          </a:p>
          <a:p>
            <a:pPr lvl="2" fontAlgn="base"/>
            <a:r>
              <a:rPr lang="en-US" dirty="0"/>
              <a:t>Reports significantly improved</a:t>
            </a:r>
          </a:p>
          <a:p>
            <a:pPr lvl="2" fontAlgn="base"/>
            <a:r>
              <a:rPr lang="en-US" dirty="0"/>
              <a:t>Save State significantly improved</a:t>
            </a:r>
          </a:p>
          <a:p>
            <a:pPr lvl="2" fontAlgn="base"/>
            <a:r>
              <a:rPr lang="en-US" dirty="0"/>
              <a:t>Plotting significantly improved</a:t>
            </a:r>
          </a:p>
          <a:p>
            <a:pPr lvl="2" fontAlgn="base"/>
            <a:r>
              <a:rPr lang="en-US" dirty="0"/>
              <a:t>Improve magnetic scattering support</a:t>
            </a:r>
          </a:p>
          <a:p>
            <a:pPr lvl="1" fontAlgn="base"/>
            <a:r>
              <a:rPr lang="en-US" dirty="0"/>
              <a:t>Long term - software</a:t>
            </a:r>
          </a:p>
          <a:p>
            <a:pPr lvl="2" fontAlgn="base"/>
            <a:r>
              <a:rPr lang="en-US" dirty="0"/>
              <a:t>Multiprocessor and GPU support</a:t>
            </a:r>
          </a:p>
          <a:p>
            <a:pPr lvl="2" fontAlgn="base"/>
            <a:r>
              <a:rPr lang="en-US" dirty="0"/>
              <a:t>Web interface</a:t>
            </a:r>
          </a:p>
          <a:p>
            <a:pPr lvl="2" fontAlgn="base"/>
            <a:r>
              <a:rPr lang="en-US" dirty="0"/>
              <a:t>New desktop interface?</a:t>
            </a:r>
          </a:p>
          <a:p>
            <a:pPr lvl="2" fontAlgn="base"/>
            <a:r>
              <a:rPr lang="en-US" dirty="0"/>
              <a:t>Integrating a Launching jobs remotely to cluster button for compute intensive calculations</a:t>
            </a:r>
          </a:p>
          <a:p>
            <a:pPr lvl="2" fontAlgn="base"/>
            <a:r>
              <a:rPr lang="en-US" dirty="0"/>
              <a:t>Provide intelligent checking with warnings (e.g. “you cannot independently vary scale and </a:t>
            </a:r>
            <a:r>
              <a:rPr lang="en-US" dirty="0" err="1"/>
              <a:t>sld</a:t>
            </a:r>
            <a:r>
              <a:rPr lang="en-US" dirty="0"/>
              <a:t>” </a:t>
            </a:r>
            <a:r>
              <a:rPr lang="en-US" dirty="0" err="1"/>
              <a:t>etc</a:t>
            </a:r>
            <a:r>
              <a:rPr lang="en-US" dirty="0"/>
              <a:t>)</a:t>
            </a:r>
          </a:p>
          <a:p>
            <a:endParaRPr lang="en-US" sz="2400" b="1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1534476" y="182226"/>
            <a:ext cx="940033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err="1" smtClean="0">
                <a:solidFill>
                  <a:schemeClr val="bg2">
                    <a:lumMod val="50000"/>
                  </a:schemeClr>
                </a:solidFill>
                <a:latin typeface="Century Gothic" panose="020B0502020202020204" pitchFamily="34" charset="0"/>
              </a:rPr>
              <a:t>SasView</a:t>
            </a:r>
            <a:r>
              <a:rPr lang="en-US" sz="3200" b="1" dirty="0" smtClean="0">
                <a:solidFill>
                  <a:schemeClr val="bg2">
                    <a:lumMod val="50000"/>
                  </a:schemeClr>
                </a:solidFill>
                <a:latin typeface="Century Gothic" panose="020B0502020202020204" pitchFamily="34" charset="0"/>
              </a:rPr>
              <a:t>: </a:t>
            </a:r>
            <a:r>
              <a:rPr lang="en-US" sz="3200" b="1" dirty="0" err="1" smtClean="0">
                <a:solidFill>
                  <a:schemeClr val="bg2">
                    <a:lumMod val="50000"/>
                  </a:schemeClr>
                </a:solidFill>
                <a:latin typeface="Century Gothic" panose="020B0502020202020204" pitchFamily="34" charset="0"/>
              </a:rPr>
              <a:t>Roadmapping</a:t>
            </a:r>
            <a:r>
              <a:rPr lang="en-US" sz="3200" b="1" dirty="0" smtClean="0">
                <a:solidFill>
                  <a:schemeClr val="bg2">
                    <a:lumMod val="50000"/>
                  </a:schemeClr>
                </a:solidFill>
                <a:latin typeface="Century Gothic" panose="020B0502020202020204" pitchFamily="34" charset="0"/>
              </a:rPr>
              <a:t> Exercise – some ideas</a:t>
            </a:r>
            <a:endParaRPr lang="en-US" sz="3200" b="1" dirty="0">
              <a:solidFill>
                <a:schemeClr val="bg2">
                  <a:lumMod val="50000"/>
                </a:schemeClr>
              </a:solidFill>
              <a:latin typeface="Century Gothic" panose="020B0502020202020204" pitchFamily="34" charset="0"/>
            </a:endParaRPr>
          </a:p>
        </p:txBody>
      </p:sp>
      <p:cxnSp>
        <p:nvCxnSpPr>
          <p:cNvPr id="6" name="Straight Connector 5"/>
          <p:cNvCxnSpPr/>
          <p:nvPr/>
        </p:nvCxnSpPr>
        <p:spPr>
          <a:xfrm>
            <a:off x="947989" y="984323"/>
            <a:ext cx="10573304" cy="0"/>
          </a:xfrm>
          <a:prstGeom prst="line">
            <a:avLst/>
          </a:prstGeom>
          <a:ln w="635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5769204" y="1208249"/>
            <a:ext cx="6253635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1" fontAlgn="base"/>
            <a:r>
              <a:rPr lang="en-US" dirty="0"/>
              <a:t>Mid/Long term - development infrastructure</a:t>
            </a:r>
          </a:p>
          <a:p>
            <a:pPr lvl="2" fontAlgn="base"/>
            <a:r>
              <a:rPr lang="en-US" dirty="0" smtClean="0"/>
              <a:t>USER SUPPORT</a:t>
            </a:r>
          </a:p>
          <a:p>
            <a:pPr lvl="2" fontAlgn="base"/>
            <a:r>
              <a:rPr lang="en-US" dirty="0" smtClean="0"/>
              <a:t>interface </a:t>
            </a:r>
            <a:r>
              <a:rPr lang="en-US" dirty="0"/>
              <a:t>TRAC (or ticket system) w/ repo</a:t>
            </a:r>
          </a:p>
          <a:p>
            <a:pPr lvl="2" fontAlgn="base"/>
            <a:r>
              <a:rPr lang="en-US" dirty="0"/>
              <a:t>Version control? SVN or </a:t>
            </a:r>
            <a:r>
              <a:rPr lang="en-US" dirty="0" err="1"/>
              <a:t>git</a:t>
            </a:r>
            <a:r>
              <a:rPr lang="en-US" dirty="0"/>
              <a:t> or ?</a:t>
            </a:r>
          </a:p>
          <a:p>
            <a:pPr lvl="2" fontAlgn="base"/>
            <a:r>
              <a:rPr lang="en-US" dirty="0"/>
              <a:t>version control provider (local, </a:t>
            </a:r>
            <a:r>
              <a:rPr lang="en-US" dirty="0" err="1"/>
              <a:t>sourceforge</a:t>
            </a:r>
            <a:r>
              <a:rPr lang="en-US" dirty="0"/>
              <a:t>, </a:t>
            </a:r>
            <a:r>
              <a:rPr lang="en-US" dirty="0" err="1"/>
              <a:t>github</a:t>
            </a:r>
            <a:r>
              <a:rPr lang="en-US" dirty="0"/>
              <a:t> </a:t>
            </a:r>
            <a:r>
              <a:rPr lang="en-US" dirty="0" err="1"/>
              <a:t>etc</a:t>
            </a:r>
            <a:r>
              <a:rPr lang="en-US" dirty="0"/>
              <a:t>)</a:t>
            </a:r>
          </a:p>
          <a:p>
            <a:pPr lvl="2" fontAlgn="base"/>
            <a:r>
              <a:rPr lang="en-US" dirty="0"/>
              <a:t>User forums</a:t>
            </a:r>
          </a:p>
          <a:p>
            <a:pPr lvl="2" fontAlgn="base"/>
            <a:r>
              <a:rPr lang="en-US" dirty="0"/>
              <a:t>Market place of models and enhancements (add </a:t>
            </a:r>
            <a:r>
              <a:rPr lang="en-US" dirty="0" err="1"/>
              <a:t>ons</a:t>
            </a:r>
            <a:r>
              <a:rPr lang="en-US" dirty="0"/>
              <a:t>)</a:t>
            </a:r>
          </a:p>
          <a:p>
            <a:pPr lvl="2" fontAlgn="base"/>
            <a:r>
              <a:rPr lang="en-US" dirty="0"/>
              <a:t>Develop tutorials and give webinars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68150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-399080" y="1106173"/>
            <a:ext cx="11760118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 fontAlgn="base"/>
            <a:r>
              <a:rPr lang="en-US" sz="2400" b="1" dirty="0" smtClean="0"/>
              <a:t>Release </a:t>
            </a:r>
            <a:r>
              <a:rPr lang="en-US" sz="2400" b="1" dirty="0"/>
              <a:t>3.1 </a:t>
            </a:r>
            <a:r>
              <a:rPr lang="en-US" sz="2400" b="1" dirty="0" smtClean="0"/>
              <a:t>with minimum requirements</a:t>
            </a:r>
            <a:r>
              <a:rPr lang="en-US" dirty="0" smtClean="0"/>
              <a:t>:</a:t>
            </a:r>
            <a:endParaRPr lang="en-US" dirty="0"/>
          </a:p>
          <a:p>
            <a:pPr marL="1200150" lvl="2" indent="-285750" fontAlgn="base">
              <a:buFont typeface="Arial" panose="020B0604020202020204" pitchFamily="34" charset="0"/>
              <a:buChar char="•"/>
            </a:pPr>
            <a:r>
              <a:rPr lang="en-US" dirty="0"/>
              <a:t>New Models interface</a:t>
            </a:r>
          </a:p>
          <a:p>
            <a:pPr marL="1200150" lvl="2" indent="-285750" fontAlgn="base">
              <a:buFont typeface="Arial" panose="020B0604020202020204" pitchFamily="34" charset="0"/>
              <a:buChar char="•"/>
            </a:pPr>
            <a:r>
              <a:rPr lang="en-US" dirty="0" err="1"/>
              <a:t>Wx</a:t>
            </a:r>
            <a:r>
              <a:rPr lang="en-US" dirty="0"/>
              <a:t> 3.0 and new </a:t>
            </a:r>
            <a:r>
              <a:rPr lang="en-US" dirty="0" smtClean="0"/>
              <a:t>documentation in installer version</a:t>
            </a:r>
            <a:endParaRPr lang="en-US" dirty="0"/>
          </a:p>
          <a:p>
            <a:pPr marL="1200150" lvl="2" indent="-285750" fontAlgn="base">
              <a:buFont typeface="Arial" panose="020B0604020202020204" pitchFamily="34" charset="0"/>
              <a:buChar char="•"/>
            </a:pPr>
            <a:r>
              <a:rPr lang="en-US" dirty="0"/>
              <a:t>Fix model documentation format to include implementation and testing</a:t>
            </a:r>
          </a:p>
          <a:p>
            <a:pPr marL="1200150" lvl="2" indent="-285750" fontAlgn="base">
              <a:buFont typeface="Arial" panose="020B0604020202020204" pitchFamily="34" charset="0"/>
              <a:buChar char="•"/>
            </a:pPr>
            <a:r>
              <a:rPr lang="en-US" dirty="0"/>
              <a:t>BUMPS cleaned up and PARK removed</a:t>
            </a:r>
          </a:p>
          <a:p>
            <a:pPr marL="1200150" lvl="2" indent="-285750" fontAlgn="base">
              <a:buFont typeface="Arial" panose="020B0604020202020204" pitchFamily="34" charset="0"/>
              <a:buChar char="•"/>
            </a:pPr>
            <a:r>
              <a:rPr lang="en-US" dirty="0"/>
              <a:t>Major bugs fixed</a:t>
            </a:r>
          </a:p>
          <a:p>
            <a:pPr marL="1200150" lvl="2" indent="-285750" fontAlgn="base">
              <a:buFont typeface="Arial" panose="020B0604020202020204" pitchFamily="34" charset="0"/>
              <a:buChar char="•"/>
            </a:pPr>
            <a:r>
              <a:rPr lang="en-US" dirty="0"/>
              <a:t>some new models added?</a:t>
            </a:r>
          </a:p>
          <a:p>
            <a:pPr marL="1200150" lvl="2" indent="-285750" fontAlgn="base">
              <a:buFont typeface="Arial" panose="020B0604020202020204" pitchFamily="34" charset="0"/>
              <a:buChar char="•"/>
            </a:pPr>
            <a:r>
              <a:rPr lang="en-US" dirty="0"/>
              <a:t>IF POSSIBLE</a:t>
            </a:r>
          </a:p>
          <a:p>
            <a:pPr marL="1657350" lvl="3" indent="-285750" fontAlgn="base">
              <a:buFont typeface="Arial" panose="020B0604020202020204" pitchFamily="34" charset="0"/>
              <a:buChar char="•"/>
            </a:pPr>
            <a:r>
              <a:rPr lang="en-US" dirty="0"/>
              <a:t>ticket #23 and #262 addressed (acknowledgement and bug report in GUI)</a:t>
            </a:r>
          </a:p>
          <a:p>
            <a:pPr marL="1657350" lvl="3" indent="-285750" fontAlgn="base">
              <a:buFont typeface="Arial" panose="020B0604020202020204" pitchFamily="34" charset="0"/>
              <a:buChar char="•"/>
            </a:pPr>
            <a:r>
              <a:rPr lang="en-US" dirty="0"/>
              <a:t>Address tickets #239 and #240 (licensing)</a:t>
            </a:r>
          </a:p>
          <a:p>
            <a:pPr lvl="1" fontAlgn="base"/>
            <a:r>
              <a:rPr lang="en-US" sz="2400" b="1" dirty="0" smtClean="0"/>
              <a:t>Non Release based Goals:</a:t>
            </a:r>
          </a:p>
          <a:p>
            <a:pPr lvl="1" fontAlgn="base"/>
            <a:r>
              <a:rPr lang="en-US" dirty="0" smtClean="0"/>
              <a:t>Easy </a:t>
            </a:r>
            <a:r>
              <a:rPr lang="en-US" dirty="0"/>
              <a:t>developer set up - Ticket #219</a:t>
            </a:r>
          </a:p>
          <a:p>
            <a:pPr lvl="1" fontAlgn="base"/>
            <a:r>
              <a:rPr lang="en-US" dirty="0"/>
              <a:t>Create first draft of priority roadmap (from Monday Discussion) ticket #300</a:t>
            </a:r>
          </a:p>
          <a:p>
            <a:pPr lvl="1" fontAlgn="base"/>
            <a:r>
              <a:rPr lang="en-US" dirty="0"/>
              <a:t>Report on code camp activities</a:t>
            </a:r>
          </a:p>
          <a:p>
            <a:pPr lvl="1" fontAlgn="base"/>
            <a:r>
              <a:rPr lang="en-US" dirty="0"/>
              <a:t>IF POSSIBLE</a:t>
            </a:r>
          </a:p>
          <a:p>
            <a:pPr lvl="2" fontAlgn="base"/>
            <a:r>
              <a:rPr lang="en-US" dirty="0"/>
              <a:t>Unit testing working properly - ticket #301 </a:t>
            </a:r>
          </a:p>
          <a:p>
            <a:pPr lvl="2" fontAlgn="base"/>
            <a:r>
              <a:rPr lang="en-US" dirty="0" smtClean="0"/>
              <a:t>Paper </a:t>
            </a:r>
            <a:r>
              <a:rPr lang="en-US" dirty="0"/>
              <a:t>started - ticket #299</a:t>
            </a:r>
          </a:p>
          <a:p>
            <a:pPr lvl="2" fontAlgn="base"/>
            <a:r>
              <a:rPr lang="en-US" dirty="0"/>
              <a:t>Advances on other projects which could involve providing a design or a report on options etc.</a:t>
            </a:r>
          </a:p>
          <a:p>
            <a:endParaRPr lang="en-US" sz="2400" b="1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2332475" y="145328"/>
            <a:ext cx="661751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err="1" smtClean="0">
                <a:solidFill>
                  <a:schemeClr val="bg2">
                    <a:lumMod val="50000"/>
                  </a:schemeClr>
                </a:solidFill>
                <a:latin typeface="Century Gothic" panose="020B0502020202020204" pitchFamily="34" charset="0"/>
              </a:rPr>
              <a:t>SasView</a:t>
            </a:r>
            <a:r>
              <a:rPr lang="en-US" sz="3200" b="1" dirty="0" smtClean="0">
                <a:solidFill>
                  <a:schemeClr val="bg2">
                    <a:lumMod val="50000"/>
                  </a:schemeClr>
                </a:solidFill>
                <a:latin typeface="Century Gothic" panose="020B0502020202020204" pitchFamily="34" charset="0"/>
              </a:rPr>
              <a:t> code camp III: GOALS!!</a:t>
            </a:r>
            <a:endParaRPr lang="en-US" sz="3200" b="1" dirty="0">
              <a:solidFill>
                <a:schemeClr val="bg2">
                  <a:lumMod val="50000"/>
                </a:schemeClr>
              </a:solidFill>
              <a:latin typeface="Century Gothic" panose="020B0502020202020204" pitchFamily="34" charset="0"/>
            </a:endParaRPr>
          </a:p>
        </p:txBody>
      </p:sp>
      <p:cxnSp>
        <p:nvCxnSpPr>
          <p:cNvPr id="6" name="Straight Connector 5"/>
          <p:cNvCxnSpPr/>
          <p:nvPr/>
        </p:nvCxnSpPr>
        <p:spPr>
          <a:xfrm>
            <a:off x="947989" y="984323"/>
            <a:ext cx="10573304" cy="0"/>
          </a:xfrm>
          <a:prstGeom prst="line">
            <a:avLst/>
          </a:prstGeom>
          <a:ln w="635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/>
          <p:cNvSpPr txBox="1"/>
          <p:nvPr/>
        </p:nvSpPr>
        <p:spPr>
          <a:xfrm>
            <a:off x="6438507" y="1615220"/>
            <a:ext cx="5857188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657350" lvl="3" indent="-285750" fontAlgn="base">
              <a:buFont typeface="Arial" panose="020B0604020202020204" pitchFamily="34" charset="0"/>
              <a:buChar char="•"/>
            </a:pPr>
            <a:r>
              <a:rPr lang="en-US" dirty="0"/>
              <a:t>do complete review of testing suite</a:t>
            </a:r>
          </a:p>
          <a:p>
            <a:pPr marL="1657350" lvl="3" indent="-285750" fontAlgn="base">
              <a:buFont typeface="Arial" panose="020B0604020202020204" pitchFamily="34" charset="0"/>
              <a:buChar char="•"/>
            </a:pPr>
            <a:r>
              <a:rPr lang="en-US" dirty="0"/>
              <a:t>examine why unit tests are not being run and either</a:t>
            </a:r>
          </a:p>
          <a:p>
            <a:pPr marL="2114550" lvl="4" indent="-285750" fontAlgn="base">
              <a:buFont typeface="Arial" panose="020B0604020202020204" pitchFamily="34" charset="0"/>
              <a:buChar char="•"/>
            </a:pPr>
            <a:r>
              <a:rPr lang="en-US" dirty="0"/>
              <a:t>run if reasonable</a:t>
            </a:r>
          </a:p>
          <a:p>
            <a:pPr marL="2114550" lvl="4" indent="-285750" fontAlgn="base">
              <a:buFont typeface="Arial" panose="020B0604020202020204" pitchFamily="34" charset="0"/>
              <a:buChar char="•"/>
            </a:pPr>
            <a:r>
              <a:rPr lang="en-US" dirty="0"/>
              <a:t>remove unit tests if doesn’t make</a:t>
            </a:r>
          </a:p>
          <a:p>
            <a:pPr marL="1657350" lvl="3" indent="-285750" fontAlgn="base">
              <a:buFont typeface="Arial" panose="020B0604020202020204" pitchFamily="34" charset="0"/>
              <a:buChar char="•"/>
            </a:pPr>
            <a:r>
              <a:rPr lang="en-US" dirty="0"/>
              <a:t>go over overall unit testing strategy</a:t>
            </a:r>
          </a:p>
          <a:p>
            <a:endParaRPr lang="en-US" dirty="0"/>
          </a:p>
        </p:txBody>
      </p:sp>
      <p:sp>
        <p:nvSpPr>
          <p:cNvPr id="8" name="Oval Callout 7"/>
          <p:cNvSpPr/>
          <p:nvPr/>
        </p:nvSpPr>
        <p:spPr>
          <a:xfrm>
            <a:off x="7541443" y="851952"/>
            <a:ext cx="4650557" cy="3286415"/>
          </a:xfrm>
          <a:prstGeom prst="wedgeEllipseCallout">
            <a:avLst>
              <a:gd name="adj1" fmla="val -111644"/>
              <a:gd name="adj2" fmla="val 90324"/>
            </a:avLst>
          </a:prstGeom>
          <a:noFill/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 rot="1254616">
            <a:off x="3176221" y="5038446"/>
            <a:ext cx="19657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USE TICKETS!!</a:t>
            </a:r>
            <a:endParaRPr lang="en-US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09607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8" grpId="0" animBg="1"/>
      <p:bldP spid="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332475" y="145328"/>
            <a:ext cx="787587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err="1" smtClean="0">
                <a:solidFill>
                  <a:schemeClr val="bg2">
                    <a:lumMod val="50000"/>
                  </a:schemeClr>
                </a:solidFill>
                <a:latin typeface="Century Gothic" panose="020B0502020202020204" pitchFamily="34" charset="0"/>
              </a:rPr>
              <a:t>SasView</a:t>
            </a:r>
            <a:r>
              <a:rPr lang="en-US" sz="3200" b="1" dirty="0" smtClean="0">
                <a:solidFill>
                  <a:schemeClr val="bg2">
                    <a:lumMod val="50000"/>
                  </a:schemeClr>
                </a:solidFill>
                <a:latin typeface="Century Gothic" panose="020B0502020202020204" pitchFamily="34" charset="0"/>
              </a:rPr>
              <a:t> code camp III: getting started</a:t>
            </a:r>
            <a:endParaRPr lang="en-US" sz="3200" b="1" dirty="0">
              <a:solidFill>
                <a:schemeClr val="bg2">
                  <a:lumMod val="50000"/>
                </a:schemeClr>
              </a:solidFill>
              <a:latin typeface="Century Gothic" panose="020B0502020202020204" pitchFamily="34" charset="0"/>
            </a:endParaRPr>
          </a:p>
        </p:txBody>
      </p:sp>
      <p:cxnSp>
        <p:nvCxnSpPr>
          <p:cNvPr id="6" name="Straight Connector 5"/>
          <p:cNvCxnSpPr/>
          <p:nvPr/>
        </p:nvCxnSpPr>
        <p:spPr>
          <a:xfrm>
            <a:off x="947989" y="984323"/>
            <a:ext cx="10573304" cy="0"/>
          </a:xfrm>
          <a:prstGeom prst="line">
            <a:avLst/>
          </a:prstGeom>
          <a:ln w="635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>
            <a:off x="593765" y="5403273"/>
            <a:ext cx="1062944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FF0000"/>
                </a:solidFill>
              </a:rPr>
              <a:t>MOTTO:  DO NOT LET PERFECTION BE THE ENEMY OF GOOD!!!</a:t>
            </a:r>
            <a:endParaRPr lang="en-US" sz="3200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189201" y="2232561"/>
            <a:ext cx="743857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Suggest small groups to attack main tasks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Everybody make sure </a:t>
            </a:r>
            <a:r>
              <a:rPr lang="en-US" sz="2400" dirty="0" err="1" smtClean="0"/>
              <a:t>SasView</a:t>
            </a:r>
            <a:r>
              <a:rPr lang="en-US" sz="2400" dirty="0" smtClean="0"/>
              <a:t> is setup with Wx3.0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Everybody make sure we are setup to commit to </a:t>
            </a:r>
            <a:r>
              <a:rPr lang="en-US" sz="2400" dirty="0" err="1" smtClean="0"/>
              <a:t>github</a:t>
            </a:r>
            <a:r>
              <a:rPr lang="en-US" sz="2400" dirty="0" smtClean="0"/>
              <a:t> 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952465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Retrospect">
  <a:themeElements>
    <a:clrScheme name="Retrospect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179</TotalTime>
  <Words>702</Words>
  <Application>Microsoft Office PowerPoint</Application>
  <PresentationFormat>Widescreen</PresentationFormat>
  <Paragraphs>114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Arial</vt:lpstr>
      <vt:lpstr>Calibri</vt:lpstr>
      <vt:lpstr>Calibri Light</vt:lpstr>
      <vt:lpstr>Century Gothic</vt:lpstr>
      <vt:lpstr>Retrospect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Paul Butler</dc:creator>
  <cp:lastModifiedBy>Paul Butler</cp:lastModifiedBy>
  <cp:revision>12</cp:revision>
  <dcterms:created xsi:type="dcterms:W3CDTF">2015-02-11T15:41:22Z</dcterms:created>
  <dcterms:modified xsi:type="dcterms:W3CDTF">2015-02-11T18:40:24Z</dcterms:modified>
</cp:coreProperties>
</file>